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Courgette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ourgett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414465d3e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414465d3e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414465d3e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414465d3e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414465d3e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414465d3e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414465d3e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414465d3e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414465d3e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414465d3e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414465d3e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414465d3e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b0c1198c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b0c1198c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hyperlink" Target="https://youtu.be/aQCH-jHydEg" TargetMode="External"/><Relationship Id="rId5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746475" y="572900"/>
            <a:ext cx="3526200" cy="12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u="sng">
                <a:latin typeface="Courgette"/>
                <a:ea typeface="Courgette"/>
                <a:cs typeface="Courgette"/>
                <a:sym typeface="Courgette"/>
              </a:rPr>
              <a:t>VIBRATO!</a:t>
            </a:r>
            <a:endParaRPr sz="6000" u="sng"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915200" y="2229975"/>
            <a:ext cx="74544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It’s t</a:t>
            </a:r>
            <a:r>
              <a:rPr lang="en" sz="3000"/>
              <a:t>ime to add some color to those notes!</a:t>
            </a:r>
            <a:endParaRPr sz="30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2000" y="3154600"/>
            <a:ext cx="5017700" cy="208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2406825" y="785000"/>
            <a:ext cx="44403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exactly is vibrato?</a:t>
            </a:r>
            <a:endParaRPr sz="3000"/>
          </a:p>
        </p:txBody>
      </p:sp>
      <p:cxnSp>
        <p:nvCxnSpPr>
          <p:cNvPr id="62" name="Google Shape;62;p14"/>
          <p:cNvCxnSpPr/>
          <p:nvPr/>
        </p:nvCxnSpPr>
        <p:spPr>
          <a:xfrm>
            <a:off x="1641750" y="2234375"/>
            <a:ext cx="59124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" name="Google Shape;63;p14"/>
          <p:cNvCxnSpPr/>
          <p:nvPr/>
        </p:nvCxnSpPr>
        <p:spPr>
          <a:xfrm>
            <a:off x="3621400" y="1995750"/>
            <a:ext cx="1997400" cy="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64" name="Google Shape;64;p14"/>
          <p:cNvSpPr txBox="1"/>
          <p:nvPr/>
        </p:nvSpPr>
        <p:spPr>
          <a:xfrm>
            <a:off x="1726350" y="2685050"/>
            <a:ext cx="56913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Vibrato is a shortening and lengthening of the string,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creating a wave effect in the sound.</a:t>
            </a:r>
            <a:endParaRPr sz="180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1313" y="4044225"/>
            <a:ext cx="5271325" cy="9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2026800" y="696625"/>
            <a:ext cx="50904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Vibrato readiness checklist</a:t>
            </a:r>
            <a:endParaRPr sz="3000" u="sng"/>
          </a:p>
        </p:txBody>
      </p:sp>
      <p:sp>
        <p:nvSpPr>
          <p:cNvPr id="71" name="Google Shape;71;p15"/>
          <p:cNvSpPr txBox="1"/>
          <p:nvPr/>
        </p:nvSpPr>
        <p:spPr>
          <a:xfrm>
            <a:off x="1072350" y="1854350"/>
            <a:ext cx="69993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Can support instrument without your left hand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Left wrist is consistently straight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Fingers are consistently curved when playing</a:t>
            </a:r>
            <a:endParaRPr sz="240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050" y="1940550"/>
            <a:ext cx="260000" cy="2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050" y="2292350"/>
            <a:ext cx="260000" cy="2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050" y="2685050"/>
            <a:ext cx="260000" cy="2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3368250" y="519875"/>
            <a:ext cx="24075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Vibrato steps</a:t>
            </a:r>
            <a:endParaRPr sz="3000" u="sng"/>
          </a:p>
        </p:txBody>
      </p:sp>
      <p:sp>
        <p:nvSpPr>
          <p:cNvPr id="80" name="Google Shape;80;p16"/>
          <p:cNvSpPr txBox="1"/>
          <p:nvPr/>
        </p:nvSpPr>
        <p:spPr>
          <a:xfrm>
            <a:off x="827400" y="1500875"/>
            <a:ext cx="7489200" cy="27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Shake your left hand 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Violin/Viola, shake like a bobble head, forward and back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Cello/Bass, shake an invisible can of soda or brush your cheek</a:t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Add the tip of your left thumb </a:t>
            </a:r>
            <a:r>
              <a:rPr lang="en" sz="1800"/>
              <a:t>(Violin/Viola, slide thumb under the neck so fingers are up and over.)</a:t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Add your 2nd finger, letting it roll in the same direction as the string</a:t>
            </a:r>
            <a:endParaRPr sz="2400"/>
          </a:p>
        </p:txBody>
      </p:sp>
      <p:sp>
        <p:nvSpPr>
          <p:cNvPr id="81" name="Google Shape;81;p16"/>
          <p:cNvSpPr txBox="1"/>
          <p:nvPr/>
        </p:nvSpPr>
        <p:spPr>
          <a:xfrm>
            <a:off x="2198550" y="4293525"/>
            <a:ext cx="53643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Only add steps if the previous ones are comfortable.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Go right from one step to the next without stopping.</a:t>
            </a:r>
            <a:endParaRPr sz="1700"/>
          </a:p>
        </p:txBody>
      </p:sp>
      <p:sp>
        <p:nvSpPr>
          <p:cNvPr id="82" name="Google Shape;82;p16"/>
          <p:cNvSpPr txBox="1"/>
          <p:nvPr/>
        </p:nvSpPr>
        <p:spPr>
          <a:xfrm>
            <a:off x="1588725" y="4779600"/>
            <a:ext cx="50904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6371" y="2832500"/>
            <a:ext cx="1410499" cy="23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3058800" y="687775"/>
            <a:ext cx="30264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Vibrato checklist</a:t>
            </a:r>
            <a:endParaRPr sz="3000" u="sng"/>
          </a:p>
        </p:txBody>
      </p:sp>
      <p:sp>
        <p:nvSpPr>
          <p:cNvPr id="89" name="Google Shape;89;p17"/>
          <p:cNvSpPr txBox="1"/>
          <p:nvPr/>
        </p:nvSpPr>
        <p:spPr>
          <a:xfrm>
            <a:off x="1072350" y="1598075"/>
            <a:ext cx="6999300" cy="28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The side of the hand does NOT TOUCH </a:t>
            </a:r>
            <a:endParaRPr sz="24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(Only two points of contact: thumb and fingertip)</a:t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Base of the thumb is a LOOSE pivot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Barely touch the top of the string, no pressing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End knuckle should be free to flex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Violin/Viola roll from tall to flat and back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Cello/Bass roll side-to-side or diagonally across finger</a:t>
            </a:r>
            <a:endParaRPr sz="2400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050" y="1669575"/>
            <a:ext cx="260000" cy="2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050" y="2324750"/>
            <a:ext cx="260000" cy="2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050" y="2705500"/>
            <a:ext cx="260000" cy="2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050" y="3062425"/>
            <a:ext cx="260000" cy="2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050" y="3419350"/>
            <a:ext cx="260000" cy="2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2700750" y="516125"/>
            <a:ext cx="37425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Slide-n-stick method</a:t>
            </a:r>
            <a:endParaRPr sz="3000" u="sng"/>
          </a:p>
        </p:txBody>
      </p:sp>
      <p:sp>
        <p:nvSpPr>
          <p:cNvPr id="100" name="Google Shape;100;p18"/>
          <p:cNvSpPr txBox="1"/>
          <p:nvPr/>
        </p:nvSpPr>
        <p:spPr>
          <a:xfrm>
            <a:off x="499725" y="1545050"/>
            <a:ext cx="6479400" cy="27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Slide up and down your string as though you were polishing it with 2nd finger.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Slides get smaller and smaller</a:t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Keep the forward/backward motion going, but let the finger stick in place.</a:t>
            </a:r>
            <a:endParaRPr sz="2400"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7876" y="1465275"/>
            <a:ext cx="2038250" cy="306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/>
        </p:nvSpPr>
        <p:spPr>
          <a:xfrm>
            <a:off x="2808900" y="511025"/>
            <a:ext cx="35262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Vibrato Aids</a:t>
            </a:r>
            <a:endParaRPr sz="3000" u="sng"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4350" y="1553325"/>
            <a:ext cx="1625875" cy="162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1950" y="1359975"/>
            <a:ext cx="1384675" cy="138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1048125" y="2843925"/>
            <a:ext cx="2106600" cy="10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Tic-Tacs- </a:t>
            </a:r>
            <a:r>
              <a:rPr lang="en">
                <a:solidFill>
                  <a:schemeClr val="dk1"/>
                </a:solidFill>
              </a:rPr>
              <a:t>use a small shaker to get the hang of a steady shake</a:t>
            </a:r>
            <a:endParaRPr/>
          </a:p>
        </p:txBody>
      </p:sp>
      <p:sp>
        <p:nvSpPr>
          <p:cNvPr id="110" name="Google Shape;110;p19"/>
          <p:cNvSpPr txBox="1"/>
          <p:nvPr/>
        </p:nvSpPr>
        <p:spPr>
          <a:xfrm>
            <a:off x="5032250" y="3179200"/>
            <a:ext cx="2381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Skateboard- </a:t>
            </a:r>
            <a:r>
              <a:rPr lang="en">
                <a:solidFill>
                  <a:schemeClr val="dk1"/>
                </a:solidFill>
              </a:rPr>
              <a:t>use a finger skateboard to get used to moving in line with your strings.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 rotWithShape="1">
          <a:blip r:embed="rId3">
            <a:alphaModFix/>
          </a:blip>
          <a:srcRect b="13544" l="0" r="0" t="33297"/>
          <a:stretch/>
        </p:blipFill>
        <p:spPr>
          <a:xfrm>
            <a:off x="0" y="281399"/>
            <a:ext cx="9143999" cy="6339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4892975" y="986650"/>
            <a:ext cx="5174100" cy="6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https://youtu.be/aQCH-jHydEg</a:t>
            </a:r>
            <a:r>
              <a:rPr lang="en"/>
              <a:t> </a:t>
            </a:r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435750" y="899850"/>
            <a:ext cx="47334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Need more help? Here’s a video:</a:t>
            </a:r>
            <a:endParaRPr sz="2300"/>
          </a:p>
        </p:txBody>
      </p:sp>
      <p:sp>
        <p:nvSpPr>
          <p:cNvPr id="118" name="Google Shape;118;p20"/>
          <p:cNvSpPr/>
          <p:nvPr/>
        </p:nvSpPr>
        <p:spPr>
          <a:xfrm>
            <a:off x="2771150" y="1523625"/>
            <a:ext cx="3609600" cy="21015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6825" y="1590088"/>
            <a:ext cx="3490349" cy="196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4074925" y="4494150"/>
            <a:ext cx="47334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urgette"/>
                <a:ea typeface="Courgette"/>
                <a:cs typeface="Courgette"/>
                <a:sym typeface="Courgette"/>
              </a:rPr>
              <a:t>Practice lots, play pretty!</a:t>
            </a:r>
            <a:endParaRPr sz="3000">
              <a:latin typeface="Courgette"/>
              <a:ea typeface="Courgette"/>
              <a:cs typeface="Courgette"/>
              <a:sym typeface="Courgett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