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Black Ops One"/>
      <p:regular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BlackOpsOn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a53f1af5bc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a53f1af5bc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a53f1af5bc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a53f1af5bc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8761D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08875" y="1584675"/>
            <a:ext cx="8527800" cy="2242800"/>
          </a:xfrm>
          <a:prstGeom prst="rect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2168875" y="295475"/>
            <a:ext cx="4901700" cy="85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700">
                <a:solidFill>
                  <a:srgbClr val="FFFF00"/>
                </a:solidFill>
                <a:latin typeface="Black Ops One"/>
                <a:ea typeface="Black Ops One"/>
                <a:cs typeface="Black Ops One"/>
                <a:sym typeface="Black Ops One"/>
              </a:rPr>
              <a:t>Bow Hold Drill</a:t>
            </a:r>
            <a:endParaRPr sz="4700">
              <a:solidFill>
                <a:srgbClr val="FFFF00"/>
              </a:solidFill>
              <a:latin typeface="Black Ops One"/>
              <a:ea typeface="Black Ops One"/>
              <a:cs typeface="Black Ops One"/>
              <a:sym typeface="Black Ops One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297800" y="1034075"/>
            <a:ext cx="2832000" cy="56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Impact"/>
                <a:ea typeface="Impact"/>
                <a:cs typeface="Impact"/>
                <a:sym typeface="Impact"/>
              </a:rPr>
              <a:t>Know it. Drill it. Do it!</a:t>
            </a:r>
            <a:endParaRPr sz="24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10325" y="1598075"/>
            <a:ext cx="8218800" cy="25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 sz="1800"/>
              <a:t>HANG</a:t>
            </a:r>
            <a:r>
              <a:rPr b="1" lang="en" sz="1800"/>
              <a:t> </a:t>
            </a:r>
            <a:r>
              <a:rPr lang="en" sz="1800"/>
              <a:t>the back of your fingers on top of the frog. (Elbow out!)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 sz="1800"/>
              <a:t>ROLL </a:t>
            </a:r>
            <a:r>
              <a:rPr lang="en" sz="1800"/>
              <a:t>fingers toward the left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 sz="1800"/>
              <a:t>SET THE PINKY: </a:t>
            </a:r>
            <a:r>
              <a:rPr lang="en" sz="1800"/>
              <a:t>Violin/Viola: on top of the stick, curved and close</a:t>
            </a:r>
            <a:br>
              <a:rPr lang="en" sz="1800"/>
            </a:br>
            <a:r>
              <a:rPr lang="en" sz="1800"/>
              <a:t>			Cello/Bass: against the side of the frog, curved, not collapsed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 sz="1800"/>
              <a:t>SET THE THUMB:</a:t>
            </a:r>
            <a:r>
              <a:rPr lang="en" sz="1800"/>
              <a:t>The corner of the tip of the thumb goes on the stick next to the frog. Not in it or under it!!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 sz="1800"/>
              <a:t>ALMOST LET GO! </a:t>
            </a:r>
            <a:r>
              <a:rPr lang="en" sz="1800"/>
              <a:t>Relax! That’s an order! </a:t>
            </a:r>
            <a:endParaRPr sz="1800"/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7751900" y="3292725"/>
            <a:ext cx="977225" cy="1850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8761D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308875" y="1584675"/>
            <a:ext cx="8527800" cy="2927700"/>
          </a:xfrm>
          <a:prstGeom prst="rect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4"/>
          <p:cNvSpPr txBox="1"/>
          <p:nvPr/>
        </p:nvSpPr>
        <p:spPr>
          <a:xfrm>
            <a:off x="2930250" y="295475"/>
            <a:ext cx="3283500" cy="85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700">
                <a:solidFill>
                  <a:srgbClr val="FFFF00"/>
                </a:solidFill>
                <a:latin typeface="Black Ops One"/>
                <a:ea typeface="Black Ops One"/>
                <a:cs typeface="Black Ops One"/>
                <a:sym typeface="Black Ops One"/>
              </a:rPr>
              <a:t>Checklist</a:t>
            </a:r>
            <a:endParaRPr sz="4700">
              <a:solidFill>
                <a:srgbClr val="FFFF00"/>
              </a:solidFill>
              <a:latin typeface="Black Ops One"/>
              <a:ea typeface="Black Ops One"/>
              <a:cs typeface="Black Ops One"/>
              <a:sym typeface="Black Ops One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3904350" y="1034075"/>
            <a:ext cx="1335300" cy="56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Impact"/>
                <a:ea typeface="Impact"/>
                <a:cs typeface="Impact"/>
                <a:sym typeface="Impact"/>
              </a:rPr>
              <a:t>Check it</a:t>
            </a:r>
            <a:r>
              <a:rPr lang="en" sz="2400">
                <a:latin typeface="Impact"/>
                <a:ea typeface="Impact"/>
                <a:cs typeface="Impact"/>
                <a:sym typeface="Impact"/>
              </a:rPr>
              <a:t>!</a:t>
            </a:r>
            <a:endParaRPr sz="24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463375" y="1705525"/>
            <a:ext cx="8218800" cy="25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b="1" lang="en" sz="1800"/>
              <a:t>Middle fingers flat against the frog</a:t>
            </a:r>
            <a:endParaRPr b="1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b="1" lang="en" sz="1800"/>
              <a:t>Elbow out</a:t>
            </a:r>
            <a:endParaRPr b="1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b="1" lang="en" sz="1800"/>
              <a:t>Fingers leaning to the left</a:t>
            </a:r>
            <a:endParaRPr b="1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b="1" lang="en" sz="1800"/>
              <a:t>All fingers curved</a:t>
            </a:r>
            <a:endParaRPr b="1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b="1" lang="en" sz="1800"/>
              <a:t>Natural spacing, not too close or too wide</a:t>
            </a:r>
            <a:endParaRPr b="1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b="1" lang="en" sz="1800"/>
              <a:t>Thumb tip points up at the stick next to the frog</a:t>
            </a:r>
            <a:endParaRPr b="1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b="1" lang="en" sz="1800"/>
              <a:t>Thumb BUMPED OUT!</a:t>
            </a:r>
            <a:endParaRPr b="1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b="1" lang="en" sz="1800"/>
              <a:t>Pinky curved, on top for violin/viola, on side for cello/bass</a:t>
            </a:r>
            <a:endParaRPr b="1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b="1" lang="en" sz="1800"/>
              <a:t>Soft, loose, flexible fingers</a:t>
            </a:r>
            <a:endParaRPr b="1" sz="1800"/>
          </a:p>
        </p:txBody>
      </p:sp>
      <p:pic>
        <p:nvPicPr>
          <p:cNvPr id="67" name="Google Shape;6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76250" y="2057807"/>
            <a:ext cx="1335300" cy="24545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8761D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/>
          <p:nvPr/>
        </p:nvSpPr>
        <p:spPr>
          <a:xfrm>
            <a:off x="308875" y="1952325"/>
            <a:ext cx="8527800" cy="2600100"/>
          </a:xfrm>
          <a:prstGeom prst="rect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5"/>
          <p:cNvSpPr txBox="1"/>
          <p:nvPr/>
        </p:nvSpPr>
        <p:spPr>
          <a:xfrm>
            <a:off x="2930250" y="352475"/>
            <a:ext cx="3283500" cy="85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700">
                <a:solidFill>
                  <a:srgbClr val="FFFF00"/>
                </a:solidFill>
                <a:latin typeface="Black Ops One"/>
                <a:ea typeface="Black Ops One"/>
                <a:cs typeface="Black Ops One"/>
                <a:sym typeface="Black Ops One"/>
              </a:rPr>
              <a:t>Activities</a:t>
            </a:r>
            <a:endParaRPr sz="4700">
              <a:solidFill>
                <a:srgbClr val="FFFF00"/>
              </a:solidFill>
              <a:latin typeface="Black Ops One"/>
              <a:ea typeface="Black Ops One"/>
              <a:cs typeface="Black Ops One"/>
              <a:sym typeface="Black Ops One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4121125" y="1208675"/>
            <a:ext cx="903300" cy="56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Impact"/>
                <a:ea typeface="Impact"/>
                <a:cs typeface="Impact"/>
                <a:sym typeface="Impact"/>
              </a:rPr>
              <a:t>Do </a:t>
            </a:r>
            <a:r>
              <a:rPr lang="en" sz="2400">
                <a:latin typeface="Impact"/>
                <a:ea typeface="Impact"/>
                <a:cs typeface="Impact"/>
                <a:sym typeface="Impact"/>
              </a:rPr>
              <a:t>it!</a:t>
            </a:r>
            <a:endParaRPr sz="24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463375" y="2041250"/>
            <a:ext cx="8218800" cy="25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b="1" lang="en" sz="1800"/>
              <a:t>Run the drill!</a:t>
            </a:r>
            <a:endParaRPr b="1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b="1" lang="en" sz="1800"/>
              <a:t>Practice with a straw to be sure you’re not squeezing</a:t>
            </a:r>
            <a:endParaRPr b="1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b="1" lang="en" sz="1800"/>
              <a:t>Put it down, pick it up. How quickly can you make a good bow hold?</a:t>
            </a:r>
            <a:endParaRPr b="1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b="1" lang="en" sz="1800"/>
              <a:t>Finger taps</a:t>
            </a:r>
            <a:endParaRPr b="1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b="1" lang="en" sz="1800"/>
              <a:t>Wave, windshield wipers, paint brush, rocket ship, etc.</a:t>
            </a:r>
            <a:endParaRPr b="1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b="1" lang="en" sz="1800"/>
              <a:t>Use rubber band and pinky cup (violin/viola)</a:t>
            </a:r>
            <a:endParaRPr b="1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b="1" lang="en" sz="1800"/>
              <a:t>Cello/bass, try sliding your hand toward the tip for balance</a:t>
            </a:r>
            <a:endParaRPr b="1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b="1" lang="en" sz="1800"/>
              <a:t>Open/close from the elbow</a:t>
            </a:r>
            <a:endParaRPr b="1" sz="1800"/>
          </a:p>
          <a:p>
            <a:pPr indent="0" lvl="0" marL="13716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/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/>
          </a:p>
        </p:txBody>
      </p:sp>
      <p:pic>
        <p:nvPicPr>
          <p:cNvPr id="76" name="Google Shape;7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45400" y="134300"/>
            <a:ext cx="2424026" cy="1818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